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6" r:id="rId3"/>
    <p:sldId id="258" r:id="rId4"/>
    <p:sldId id="257" r:id="rId5"/>
    <p:sldId id="259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9906000" cy="6858000" type="A4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F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112" d="100"/>
          <a:sy n="112" d="100"/>
        </p:scale>
        <p:origin x="-1278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C4536D-58FB-4981-B6F9-6F16482E99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617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3A34A7-3D2E-4EEA-916C-3415A5D8F0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196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FD17A-498C-4CD5-B4BC-8515814578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81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A51DB-1F20-4B0E-A7D6-865591668C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6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635875" y="188913"/>
            <a:ext cx="1997075" cy="5937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39888" y="188913"/>
            <a:ext cx="5843587" cy="5937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B975C-534A-44D5-A604-7A54898461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1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74088-1B4B-4249-B0A7-90E9A30543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957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20FFA8-58FA-46D4-B0DC-787198E97F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2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39888" y="1600200"/>
            <a:ext cx="3884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884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627A1-E772-45A0-8DBA-B75F9C52D2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20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03FCC-2616-4B0A-9DA0-52C2C3A241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478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0167C-EA66-43B8-AAD9-6DB8F01B5A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50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9816E3-4616-4760-8D6A-715495A2C0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58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5C413-D389-4EFD-BF27-5B6D3EB435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5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CAB09-0521-40E4-A779-1022711F06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4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9888" y="6381750"/>
            <a:ext cx="64817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0000"/>
                </a:solidFill>
                <a:latin typeface="+mn-lt"/>
              </a:defRPr>
            </a:lvl1pPr>
          </a:lstStyle>
          <a:p>
            <a:r>
              <a:rPr lang="cs-CZ" altLang="cs-CZ"/>
              <a:t>http://www.wanagi.cz	</a:t>
            </a:r>
            <a:r>
              <a:rPr lang="cs-CZ" altLang="cs-CZ" b="1"/>
              <a:t>ZDE MÁ BÝT NÁZEV PŘEDÁŠKY</a:t>
            </a: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392863"/>
            <a:ext cx="1223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00"/>
                </a:solidFill>
                <a:latin typeface="+mn-lt"/>
              </a:defRPr>
            </a:lvl1pPr>
          </a:lstStyle>
          <a:p>
            <a:fld id="{6EE47451-A277-48E6-BC01-840140B807C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423988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8425"/>
            <a:ext cx="13144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39888" y="188913"/>
            <a:ext cx="79930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9888" y="1600200"/>
            <a:ext cx="7921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99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99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9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9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9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si </a:t>
            </a:r>
            <a:r>
              <a:rPr lang="cs-CZ" dirty="0" err="1" smtClean="0"/>
              <a:t>budem</a:t>
            </a:r>
            <a:r>
              <a:rPr lang="cs-CZ" dirty="0" smtClean="0"/>
              <a:t> povídat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Trochu málo slov o Indiánech</a:t>
            </a:r>
          </a:p>
          <a:p>
            <a:r>
              <a:rPr lang="cs-CZ" dirty="0" smtClean="0"/>
              <a:t>Co je to šamanismu</a:t>
            </a:r>
          </a:p>
          <a:p>
            <a:r>
              <a:rPr lang="cs-CZ" dirty="0" smtClean="0"/>
              <a:t>Detailnější povídání o </a:t>
            </a:r>
            <a:r>
              <a:rPr lang="cs-CZ" dirty="0" err="1" smtClean="0"/>
              <a:t>religionizitě</a:t>
            </a:r>
            <a:r>
              <a:rPr lang="cs-CZ" dirty="0" smtClean="0"/>
              <a:t> </a:t>
            </a:r>
            <a:r>
              <a:rPr lang="cs-CZ" dirty="0" err="1" smtClean="0"/>
              <a:t>pův</a:t>
            </a:r>
            <a:r>
              <a:rPr lang="cs-CZ" dirty="0" smtClean="0"/>
              <a:t>. </a:t>
            </a:r>
            <a:r>
              <a:rPr lang="cs-CZ" dirty="0" err="1" smtClean="0"/>
              <a:t>američanů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neošamanismus</a:t>
            </a:r>
            <a:endParaRPr lang="cs-CZ" dirty="0" smtClean="0"/>
          </a:p>
          <a:p>
            <a:r>
              <a:rPr lang="cs-CZ" dirty="0" smtClean="0"/>
              <a:t>Jak souvisí </a:t>
            </a:r>
            <a:r>
              <a:rPr lang="cs-CZ" dirty="0" err="1" smtClean="0"/>
              <a:t>neošamanisnus</a:t>
            </a:r>
            <a:r>
              <a:rPr lang="cs-CZ" dirty="0" smtClean="0"/>
              <a:t> s Indiány</a:t>
            </a:r>
          </a:p>
          <a:p>
            <a:r>
              <a:rPr lang="cs-CZ" dirty="0" smtClean="0"/>
              <a:t>Jak je to v Čechách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Lakotové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Svatý muž</a:t>
            </a:r>
          </a:p>
          <a:p>
            <a:pPr lvl="1"/>
            <a:r>
              <a:rPr lang="cs-CZ" dirty="0" smtClean="0"/>
              <a:t>Role průvodce</a:t>
            </a:r>
          </a:p>
          <a:p>
            <a:pPr lvl="1"/>
            <a:r>
              <a:rPr lang="cs-CZ" dirty="0" smtClean="0"/>
              <a:t>Kulty a spolky měly své prostředníky</a:t>
            </a:r>
          </a:p>
          <a:p>
            <a:pPr lvl="1"/>
            <a:r>
              <a:rPr lang="cs-CZ" dirty="0" smtClean="0"/>
              <a:t>Svatým mužem se jedinec stal, pokud měl „mocnou vizi“</a:t>
            </a:r>
          </a:p>
          <a:p>
            <a:r>
              <a:rPr lang="cs-CZ" dirty="0" smtClean="0"/>
              <a:t>Dýmka</a:t>
            </a:r>
          </a:p>
          <a:p>
            <a:r>
              <a:rPr lang="cs-CZ" dirty="0" smtClean="0"/>
              <a:t>Obřady</a:t>
            </a:r>
          </a:p>
          <a:p>
            <a:pPr lvl="1"/>
            <a:r>
              <a:rPr lang="cs-CZ" dirty="0" err="1" smtClean="0"/>
              <a:t>Initi</a:t>
            </a:r>
            <a:endParaRPr lang="cs-CZ" dirty="0" smtClean="0"/>
          </a:p>
          <a:p>
            <a:pPr lvl="1"/>
            <a:r>
              <a:rPr lang="cs-CZ" dirty="0" smtClean="0"/>
              <a:t>Pláč o vizi</a:t>
            </a:r>
          </a:p>
          <a:p>
            <a:pPr lvl="1"/>
            <a:r>
              <a:rPr lang="cs-CZ" dirty="0" smtClean="0"/>
              <a:t>Tanec slunce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6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0632" y="1196752"/>
            <a:ext cx="7921625" cy="5256584"/>
          </a:xfrm>
        </p:spPr>
        <p:txBody>
          <a:bodyPr/>
          <a:lstStyle/>
          <a:p>
            <a:r>
              <a:rPr lang="cs-CZ" dirty="0" smtClean="0"/>
              <a:t>Původní </a:t>
            </a:r>
            <a:r>
              <a:rPr lang="cs-CZ" dirty="0" err="1" smtClean="0"/>
              <a:t>američané</a:t>
            </a:r>
            <a:r>
              <a:rPr lang="cs-CZ" dirty="0" smtClean="0"/>
              <a:t> vojensky potlačeni </a:t>
            </a:r>
          </a:p>
          <a:p>
            <a:pPr lvl="1"/>
            <a:r>
              <a:rPr lang="cs-CZ" dirty="0" smtClean="0"/>
              <a:t>Tradiční víra (i jazyk) zakázána</a:t>
            </a:r>
          </a:p>
          <a:p>
            <a:pPr lvl="1"/>
            <a:r>
              <a:rPr lang="cs-CZ" dirty="0" smtClean="0"/>
              <a:t>Škola v </a:t>
            </a:r>
            <a:r>
              <a:rPr lang="cs-CZ" dirty="0" err="1" smtClean="0"/>
              <a:t>Carlislie</a:t>
            </a:r>
            <a:r>
              <a:rPr lang="cs-CZ" dirty="0" smtClean="0"/>
              <a:t> (takový </a:t>
            </a:r>
            <a:r>
              <a:rPr lang="cs-CZ" dirty="0" err="1" smtClean="0"/>
              <a:t>hummánější</a:t>
            </a:r>
            <a:r>
              <a:rPr lang="cs-CZ" dirty="0" smtClean="0"/>
              <a:t> koncentrační tábor)</a:t>
            </a:r>
          </a:p>
          <a:p>
            <a:pPr lvl="1"/>
            <a:r>
              <a:rPr lang="cs-CZ" dirty="0" smtClean="0"/>
              <a:t>Konec duchovních autorit</a:t>
            </a:r>
          </a:p>
          <a:p>
            <a:pPr lvl="1"/>
            <a:r>
              <a:rPr lang="cs-CZ" dirty="0" smtClean="0"/>
              <a:t>Vysoká míra alkoholismu, nezaměstnanosti, negramotnosti (</a:t>
            </a:r>
            <a:r>
              <a:rPr lang="cs-CZ" dirty="0" err="1" smtClean="0"/>
              <a:t>dekulturalizace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Náboženská „svoboda“</a:t>
            </a:r>
          </a:p>
          <a:p>
            <a:pPr lvl="1"/>
            <a:r>
              <a:rPr lang="cs-CZ" altLang="cs-CZ" dirty="0" smtClean="0"/>
              <a:t>v roce 1890 nařízeno zákonem propustit duše, 1881 zakázán tanec slunce (v 1934 tajně obnoven)</a:t>
            </a:r>
          </a:p>
          <a:p>
            <a:pPr lvl="1"/>
            <a:r>
              <a:rPr lang="cs-CZ" dirty="0" smtClean="0"/>
              <a:t>1972 konec zákazu Tance slunce</a:t>
            </a:r>
          </a:p>
          <a:p>
            <a:pPr lvl="1"/>
            <a:r>
              <a:rPr lang="cs-CZ" altLang="cs-CZ" dirty="0"/>
              <a:t>1978 – konec plného zákazu  víry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2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Černý Jelen</a:t>
            </a:r>
          </a:p>
          <a:p>
            <a:pPr lvl="1"/>
            <a:r>
              <a:rPr lang="cs-CZ" dirty="0" smtClean="0"/>
              <a:t>Mluví Černý Jelen, Posvátná dýmka</a:t>
            </a:r>
          </a:p>
          <a:p>
            <a:pPr lvl="2"/>
            <a:r>
              <a:rPr lang="cs-CZ" dirty="0" smtClean="0"/>
              <a:t>Popis obřadů, kosmologie, </a:t>
            </a:r>
          </a:p>
          <a:p>
            <a:pPr lvl="2"/>
            <a:r>
              <a:rPr lang="cs-CZ" dirty="0" smtClean="0"/>
              <a:t>Ovlivněn křesťanstvím</a:t>
            </a:r>
          </a:p>
          <a:p>
            <a:r>
              <a:rPr lang="cs-CZ" dirty="0" smtClean="0"/>
              <a:t>Jelikož „nic nebylo“, chytli se novodobí následníci Černého </a:t>
            </a:r>
            <a:r>
              <a:rPr lang="cs-CZ" dirty="0" smtClean="0"/>
              <a:t>Jelena</a:t>
            </a:r>
          </a:p>
          <a:p>
            <a:r>
              <a:rPr lang="cs-CZ" dirty="0" smtClean="0"/>
              <a:t>1993 – deklarace vyhlášení války uživatelům </a:t>
            </a:r>
            <a:r>
              <a:rPr lang="cs-CZ" dirty="0" err="1" smtClean="0"/>
              <a:t>lakotské</a:t>
            </a:r>
            <a:r>
              <a:rPr lang="cs-CZ" dirty="0" smtClean="0"/>
              <a:t> spirituality</a:t>
            </a:r>
          </a:p>
          <a:p>
            <a:pPr lvl="1"/>
            <a:r>
              <a:rPr lang="cs-CZ" dirty="0" smtClean="0"/>
              <a:t>Jediné, co bílý muž „ještě“ neukradl, je víra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20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u nás jsou lidé, kteří se vydávají za šamany…</a:t>
            </a:r>
          </a:p>
          <a:p>
            <a:pPr lvl="1"/>
            <a:r>
              <a:rPr lang="cs-CZ" dirty="0" smtClean="0"/>
              <a:t>Dušek – </a:t>
            </a:r>
            <a:r>
              <a:rPr lang="cs-CZ" dirty="0" err="1" smtClean="0"/>
              <a:t>Toltékové</a:t>
            </a:r>
            <a:r>
              <a:rPr lang="cs-CZ" dirty="0" smtClean="0"/>
              <a:t> (není známa žádná komunita)</a:t>
            </a:r>
          </a:p>
          <a:p>
            <a:pPr lvl="1"/>
            <a:r>
              <a:rPr lang="cs-CZ" dirty="0" smtClean="0"/>
              <a:t>Různé kurzy</a:t>
            </a:r>
          </a:p>
          <a:p>
            <a:pPr lvl="1"/>
            <a:r>
              <a:rPr lang="cs-CZ" dirty="0" smtClean="0"/>
              <a:t>Mnohdy samozvaní </a:t>
            </a:r>
            <a:r>
              <a:rPr lang="cs-CZ" dirty="0" smtClean="0"/>
              <a:t>jedinci, kteří ve své komunitě mnoho </a:t>
            </a:r>
            <a:r>
              <a:rPr lang="cs-CZ" dirty="0" smtClean="0"/>
              <a:t>neznamenají</a:t>
            </a:r>
            <a:r>
              <a:rPr lang="cs-CZ" baseline="30000" dirty="0" smtClean="0"/>
              <a:t>1</a:t>
            </a:r>
            <a:r>
              <a:rPr lang="cs-CZ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Šamanské bubnování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57150" indent="0">
              <a:buNone/>
            </a:pPr>
            <a:r>
              <a:rPr lang="cs-CZ" baseline="30000" dirty="0" smtClean="0"/>
              <a:t>1</a:t>
            </a:r>
            <a:r>
              <a:rPr lang="cs-CZ" dirty="0"/>
              <a:t> </a:t>
            </a:r>
            <a:r>
              <a:rPr lang="cs-CZ" sz="2400" dirty="0" smtClean="0"/>
              <a:t>viz </a:t>
            </a:r>
            <a:r>
              <a:rPr lang="cs-CZ" sz="2400" dirty="0"/>
              <a:t>http://</a:t>
            </a:r>
            <a:r>
              <a:rPr lang="cs-CZ" sz="2400" dirty="0" smtClean="0"/>
              <a:t>indianskastezka.blogspot.cz nebo Pecha. 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Názor si udělejte sami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Hledání předků a kořenů ?</a:t>
            </a:r>
          </a:p>
          <a:p>
            <a:r>
              <a:rPr lang="cs-CZ" dirty="0" smtClean="0"/>
              <a:t>Snaha o víru a návrat k přírodě?</a:t>
            </a:r>
          </a:p>
          <a:p>
            <a:r>
              <a:rPr lang="cs-CZ" dirty="0" smtClean="0"/>
              <a:t>Snaha o odstranění „svrchnosti“ ?</a:t>
            </a:r>
          </a:p>
          <a:p>
            <a:r>
              <a:rPr lang="cs-CZ" dirty="0" smtClean="0"/>
              <a:t>Křesťanství je „špatné“ ?</a:t>
            </a:r>
          </a:p>
          <a:p>
            <a:r>
              <a:rPr lang="cs-CZ" smtClean="0"/>
              <a:t>Esoterismus…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38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54B4-566B-4EB7-BAFB-804226232B88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44450"/>
            <a:ext cx="7993062" cy="863600"/>
          </a:xfrm>
        </p:spPr>
        <p:txBody>
          <a:bodyPr/>
          <a:lstStyle/>
          <a:p>
            <a:r>
              <a:rPr lang="cs-CZ" altLang="cs-CZ"/>
              <a:t>Použitá literatura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7013" y="836613"/>
            <a:ext cx="8408987" cy="5472112"/>
          </a:xfrm>
        </p:spPr>
        <p:txBody>
          <a:bodyPr/>
          <a:lstStyle/>
          <a:p>
            <a:pPr marL="533400" indent="-533400"/>
            <a:r>
              <a:rPr lang="cs-CZ" altLang="cs-CZ" sz="2000" dirty="0" smtClean="0"/>
              <a:t>BOWIE, F. </a:t>
            </a:r>
            <a:r>
              <a:rPr lang="cs-CZ" altLang="cs-CZ" sz="2000" i="1" dirty="0" smtClean="0"/>
              <a:t>Antropologie náboženství</a:t>
            </a:r>
            <a:r>
              <a:rPr lang="cs-CZ" altLang="cs-CZ" sz="2000" dirty="0" smtClean="0"/>
              <a:t>. </a:t>
            </a:r>
            <a:r>
              <a:rPr lang="cs-CZ" altLang="cs-CZ" sz="2000" dirty="0" err="1"/>
              <a:t>Překl</a:t>
            </a:r>
            <a:r>
              <a:rPr lang="cs-CZ" altLang="cs-CZ" sz="2000" dirty="0"/>
              <a:t>. </a:t>
            </a:r>
            <a:r>
              <a:rPr lang="cs-CZ" altLang="cs-CZ" sz="2000" dirty="0" smtClean="0"/>
              <a:t>Vladimír </a:t>
            </a:r>
            <a:r>
              <a:rPr lang="cs-CZ" altLang="cs-CZ" sz="2000" dirty="0" err="1" smtClean="0"/>
              <a:t>Petkevič</a:t>
            </a:r>
            <a:r>
              <a:rPr lang="cs-CZ" altLang="cs-CZ" sz="2000" dirty="0" smtClean="0"/>
              <a:t>.</a:t>
            </a:r>
            <a:endParaRPr lang="cs-CZ" altLang="cs-CZ" sz="2000" dirty="0"/>
          </a:p>
          <a:p>
            <a:pPr marL="533400" indent="-533400">
              <a:buFont typeface="Wingdings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Praha: Portál, 2008. ISBN 978-80-7367-378-9 </a:t>
            </a:r>
          </a:p>
          <a:p>
            <a:pPr marL="533400" indent="-533400"/>
            <a:r>
              <a:rPr lang="cs-CZ" altLang="cs-CZ" sz="2000" dirty="0" smtClean="0"/>
              <a:t>NEIHARDT, John G. </a:t>
            </a:r>
            <a:r>
              <a:rPr lang="cs-CZ" altLang="cs-CZ" sz="2000" i="1" dirty="0" smtClean="0"/>
              <a:t>Mluví Černý jelen.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Překl</a:t>
            </a:r>
            <a:r>
              <a:rPr lang="cs-CZ" altLang="cs-CZ" sz="2000" dirty="0" smtClean="0"/>
              <a:t>. K. Zvelebilová, J. </a:t>
            </a:r>
            <a:r>
              <a:rPr lang="cs-CZ" altLang="cs-CZ" sz="2000" dirty="0" err="1" smtClean="0"/>
              <a:t>Ullrych</a:t>
            </a:r>
            <a:r>
              <a:rPr lang="cs-CZ" altLang="cs-CZ" sz="2000" dirty="0" smtClean="0"/>
              <a:t>. Praha: Hynek, 1998. ISBN 80-85906-97-X</a:t>
            </a:r>
          </a:p>
          <a:p>
            <a:pPr marL="533400" indent="-533400"/>
            <a:r>
              <a:rPr lang="cs-CZ" altLang="cs-CZ" sz="2000" dirty="0" smtClean="0"/>
              <a:t>PECHA, L. </a:t>
            </a:r>
            <a:r>
              <a:rPr lang="cs-CZ" altLang="cs-CZ" sz="2000" i="1" dirty="0" smtClean="0"/>
              <a:t>Woodcraft</a:t>
            </a:r>
            <a:r>
              <a:rPr lang="cs-CZ" altLang="cs-CZ" sz="2000" dirty="0" smtClean="0"/>
              <a:t>. Olomouc: </a:t>
            </a:r>
            <a:r>
              <a:rPr lang="cs-CZ" altLang="cs-CZ" sz="2000" dirty="0" err="1" smtClean="0"/>
              <a:t>Votobia</a:t>
            </a:r>
            <a:r>
              <a:rPr lang="cs-CZ" altLang="cs-CZ" sz="2000" dirty="0" smtClean="0"/>
              <a:t>, 1999. </a:t>
            </a:r>
            <a:br>
              <a:rPr lang="cs-CZ" altLang="cs-CZ" sz="2000" dirty="0" smtClean="0"/>
            </a:br>
            <a:r>
              <a:rPr lang="cs-CZ" altLang="cs-CZ" sz="2000" dirty="0" smtClean="0"/>
              <a:t>ISBN 80-7198-353-5</a:t>
            </a:r>
            <a:endParaRPr lang="cs-CZ" altLang="cs-CZ" sz="2000" dirty="0" smtClean="0"/>
          </a:p>
          <a:p>
            <a:pPr marL="533400" indent="-533400"/>
            <a:r>
              <a:rPr lang="cs-CZ" altLang="cs-CZ" sz="2000" dirty="0" smtClean="0"/>
              <a:t>ŠTAMPACH</a:t>
            </a:r>
            <a:r>
              <a:rPr lang="cs-CZ" altLang="cs-CZ" sz="2000" dirty="0" smtClean="0"/>
              <a:t>, Ivan O. </a:t>
            </a:r>
            <a:r>
              <a:rPr lang="cs-CZ" altLang="cs-CZ" sz="2000" i="1" dirty="0" smtClean="0"/>
              <a:t>Na nových stezkách ducha</a:t>
            </a:r>
            <a:r>
              <a:rPr lang="cs-CZ" altLang="cs-CZ" sz="2000" dirty="0" smtClean="0"/>
              <a:t>. Praha: Vyšehrad, 2010. ISBN 978-80-7429-060-2 </a:t>
            </a:r>
          </a:p>
          <a:p>
            <a:pPr marL="533400" indent="-533400"/>
            <a:r>
              <a:rPr lang="cs-CZ" altLang="cs-CZ" sz="2000" dirty="0" smtClean="0"/>
              <a:t>ŠTAMPACH, Ivan O. </a:t>
            </a:r>
            <a:r>
              <a:rPr lang="cs-CZ" altLang="cs-CZ" sz="2000" i="1" dirty="0" smtClean="0"/>
              <a:t>Šamanismus a </a:t>
            </a:r>
            <a:r>
              <a:rPr lang="cs-CZ" altLang="cs-CZ" sz="2000" i="1" dirty="0" err="1" smtClean="0"/>
              <a:t>neošamanismus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Dingir</a:t>
            </a:r>
            <a:r>
              <a:rPr lang="cs-CZ" altLang="cs-CZ" sz="2000" dirty="0" smtClean="0"/>
              <a:t> 4 (2008), str. 120. </a:t>
            </a:r>
            <a:r>
              <a:rPr lang="cs-CZ" altLang="cs-CZ" sz="2000" dirty="0"/>
              <a:t>http://www.dingir.cz/archiv/Dingir408.pdf</a:t>
            </a:r>
          </a:p>
          <a:p>
            <a:pPr marL="533400" indent="-533400"/>
            <a:r>
              <a:rPr lang="cs-CZ" altLang="cs-CZ" sz="2000" dirty="0" smtClean="0"/>
              <a:t>VOJTÍŠEK, Z. </a:t>
            </a:r>
            <a:r>
              <a:rPr lang="cs-CZ" altLang="cs-CZ" sz="2000" i="1" dirty="0" smtClean="0"/>
              <a:t>Encyklopedie náboženských směrů v České republice</a:t>
            </a:r>
            <a:r>
              <a:rPr lang="cs-CZ" altLang="cs-CZ" sz="2000" dirty="0" smtClean="0"/>
              <a:t>. Praha: Portál, 2004. ISBN </a:t>
            </a:r>
            <a:r>
              <a:rPr lang="cs-CZ" altLang="cs-CZ" sz="2000" dirty="0" smtClean="0"/>
              <a:t>80-7178-798-1</a:t>
            </a:r>
          </a:p>
          <a:p>
            <a:pPr marL="533400" indent="-533400"/>
            <a:r>
              <a:rPr lang="cs-CZ" altLang="cs-CZ" sz="2000" dirty="0"/>
              <a:t>http://</a:t>
            </a:r>
            <a:r>
              <a:rPr lang="cs-CZ" altLang="cs-CZ" sz="2000" dirty="0" smtClean="0"/>
              <a:t>indianskastezka.blogspot.cz/2012/07/kiesha-crowther-v-praze-bratislave.html</a:t>
            </a:r>
          </a:p>
          <a:p>
            <a:pPr marL="533400" indent="-533400"/>
            <a:r>
              <a:rPr lang="cs-CZ" altLang="cs-CZ" sz="2000" dirty="0"/>
              <a:t>http://indianskastezka.blogspot.cz/2011/02/proc-jim-to-vadi.html</a:t>
            </a:r>
          </a:p>
          <a:p>
            <a:pPr marL="533400" indent="-533400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804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http://www.wanagi.cz	</a:t>
            </a:r>
            <a:r>
              <a:rPr lang="cs-CZ" altLang="cs-CZ" b="1" dirty="0" smtClean="0"/>
              <a:t>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76E60-EEF8-4666-A50D-7AE1CEC6BC51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188913"/>
            <a:ext cx="7993062" cy="863600"/>
          </a:xfrm>
        </p:spPr>
        <p:txBody>
          <a:bodyPr/>
          <a:lstStyle/>
          <a:p>
            <a:r>
              <a:rPr lang="cs-CZ" altLang="cs-CZ" dirty="0" smtClean="0"/>
              <a:t>Indiáni severní </a:t>
            </a:r>
            <a:r>
              <a:rPr lang="cs-CZ" altLang="cs-CZ" dirty="0" err="1" smtClean="0"/>
              <a:t>ameriky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888" y="1341438"/>
            <a:ext cx="7921625" cy="4525962"/>
          </a:xfrm>
        </p:spPr>
        <p:txBody>
          <a:bodyPr/>
          <a:lstStyle/>
          <a:p>
            <a:pPr>
              <a:buSzPct val="80000"/>
            </a:pPr>
            <a:r>
              <a:rPr lang="cs-CZ" altLang="cs-CZ" sz="2400" dirty="0" smtClean="0"/>
              <a:t>Základní charakteristiky</a:t>
            </a:r>
          </a:p>
          <a:p>
            <a:pPr lvl="1">
              <a:buSzPct val="80000"/>
            </a:pPr>
            <a:r>
              <a:rPr lang="cs-CZ" altLang="cs-CZ" sz="2000" dirty="0" smtClean="0"/>
              <a:t>pláně, lesy, sever, jih, Kalifornie, západní pobřeží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2420888"/>
            <a:ext cx="6192688" cy="38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http://wanagi.yucikala.net	</a:t>
            </a:r>
            <a:r>
              <a:rPr lang="cs-CZ" altLang="cs-CZ" b="1"/>
              <a:t>Mýty o Indiánech</a:t>
            </a:r>
            <a:endParaRPr lang="cs-CZ" altLang="cs-CZ"/>
          </a:p>
        </p:txBody>
      </p:sp>
      <p:sp>
        <p:nvSpPr>
          <p:cNvPr id="1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BAF04-D0D3-4DCC-889D-DA7591256CD2}" type="slidenum">
              <a:rPr lang="cs-CZ" altLang="cs-CZ"/>
              <a:pPr/>
              <a:t>3</a:t>
            </a:fld>
            <a:endParaRPr lang="cs-CZ" altLang="cs-CZ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r="9584" b="1692"/>
          <a:stretch>
            <a:fillRect/>
          </a:stretch>
        </p:blipFill>
        <p:spPr bwMode="auto">
          <a:xfrm>
            <a:off x="1641475" y="44450"/>
            <a:ext cx="8064500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724400"/>
            <a:ext cx="2452688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88913"/>
            <a:ext cx="214788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133600"/>
            <a:ext cx="216058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636838"/>
            <a:ext cx="2592388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365625"/>
            <a:ext cx="29464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10657" r="51601" b="4132"/>
          <a:stretch>
            <a:fillRect/>
          </a:stretch>
        </p:blipFill>
        <p:spPr bwMode="auto">
          <a:xfrm>
            <a:off x="1857375" y="0"/>
            <a:ext cx="20812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4232275" y="4149725"/>
            <a:ext cx="1225550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3297238" y="3644900"/>
            <a:ext cx="1584325" cy="360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3368675" y="1484313"/>
            <a:ext cx="2089150" cy="158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 flipV="1">
            <a:off x="6176963" y="3860800"/>
            <a:ext cx="1081087" cy="10080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6681788" y="1484313"/>
            <a:ext cx="935037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7473950" y="2781300"/>
            <a:ext cx="504825" cy="360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religionizita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cs-CZ" altLang="cs-CZ" sz="2400" dirty="0" smtClean="0"/>
              <a:t>Základní rysy</a:t>
            </a:r>
          </a:p>
          <a:p>
            <a:pPr lvl="1">
              <a:buSzPct val="80000"/>
            </a:pPr>
            <a:r>
              <a:rPr lang="cs-CZ" altLang="cs-CZ" sz="2000" dirty="0" smtClean="0"/>
              <a:t>Polyteistické náboženství s monoteistickými rysy</a:t>
            </a:r>
          </a:p>
          <a:p>
            <a:pPr lvl="1">
              <a:buSzPct val="80000"/>
            </a:pPr>
            <a:r>
              <a:rPr lang="cs-CZ" altLang="cs-CZ" sz="2000" dirty="0" smtClean="0"/>
              <a:t>Kulty (často zvířecí)</a:t>
            </a:r>
          </a:p>
          <a:p>
            <a:pPr lvl="1">
              <a:buSzPct val="80000"/>
            </a:pPr>
            <a:r>
              <a:rPr lang="cs-CZ" altLang="cs-CZ" sz="2000" dirty="0" smtClean="0"/>
              <a:t>Ústřední postavou BBŽ</a:t>
            </a:r>
          </a:p>
          <a:p>
            <a:pPr lvl="1">
              <a:buSzPct val="80000"/>
            </a:pPr>
            <a:r>
              <a:rPr lang="cs-CZ" altLang="cs-CZ" sz="2000" dirty="0" smtClean="0"/>
              <a:t>Není centrálně řízeno</a:t>
            </a:r>
          </a:p>
          <a:p>
            <a:pPr lvl="1">
              <a:buSzPct val="80000"/>
            </a:pPr>
            <a:r>
              <a:rPr lang="cs-CZ" altLang="cs-CZ" sz="2000" dirty="0" smtClean="0"/>
              <a:t>Bez politických mocí</a:t>
            </a:r>
          </a:p>
          <a:p>
            <a:pPr lvl="1">
              <a:buSzPct val="80000"/>
            </a:pPr>
            <a:r>
              <a:rPr lang="cs-CZ" altLang="cs-CZ" sz="2000" dirty="0" smtClean="0"/>
              <a:t>obětování se pro dobro národa (tanec slunce) x Ježíš N.</a:t>
            </a:r>
          </a:p>
          <a:p>
            <a:pPr lvl="1">
              <a:buSzPct val="80000"/>
            </a:pPr>
            <a:r>
              <a:rPr lang="cs-CZ" altLang="cs-CZ" sz="2000" dirty="0" smtClean="0"/>
              <a:t>Nepochopení rozdílů pozorovateli </a:t>
            </a:r>
          </a:p>
          <a:p>
            <a:pPr lvl="2">
              <a:buSzPct val="80000"/>
            </a:pPr>
            <a:r>
              <a:rPr lang="cs-CZ" altLang="cs-CZ" sz="1600" dirty="0" smtClean="0"/>
              <a:t>Složité chápání významu slov vede k nálepkování</a:t>
            </a:r>
            <a:endParaRPr lang="cs-CZ" altLang="cs-CZ" sz="1600" dirty="0"/>
          </a:p>
          <a:p>
            <a:pPr lvl="2">
              <a:buSzPct val="80000"/>
            </a:pPr>
            <a:r>
              <a:rPr lang="cs-CZ" altLang="cs-CZ" sz="1600" dirty="0" smtClean="0"/>
              <a:t>svatý muž (</a:t>
            </a:r>
            <a:r>
              <a:rPr lang="cs-CZ" altLang="cs-CZ" sz="1600" dirty="0" err="1" smtClean="0"/>
              <a:t>wakhán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wičáša</a:t>
            </a:r>
            <a:r>
              <a:rPr lang="cs-CZ" altLang="cs-CZ" sz="1600" dirty="0" smtClean="0"/>
              <a:t> – prováděl obřady) x léčitel (</a:t>
            </a:r>
            <a:r>
              <a:rPr lang="cs-CZ" altLang="cs-CZ" sz="1600" dirty="0" err="1" smtClean="0"/>
              <a:t>pežúta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wičáša</a:t>
            </a:r>
            <a:r>
              <a:rPr lang="cs-CZ" altLang="cs-CZ" sz="1600" dirty="0" smtClean="0"/>
              <a:t> – bylinkář, </a:t>
            </a:r>
            <a:r>
              <a:rPr lang="cs-CZ" altLang="cs-CZ" sz="1600" dirty="0" err="1" smtClean="0"/>
              <a:t>waphíye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wičáša</a:t>
            </a:r>
            <a:r>
              <a:rPr lang="cs-CZ" altLang="cs-CZ" sz="1600" dirty="0" smtClean="0"/>
              <a:t>  - léčil duchovní silou )</a:t>
            </a:r>
          </a:p>
          <a:p>
            <a:pPr lvl="1">
              <a:buSzPct val="80000"/>
            </a:pPr>
            <a:endParaRPr lang="cs-CZ" altLang="cs-CZ" sz="20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7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šamanismus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Sám výraz </a:t>
            </a:r>
            <a:r>
              <a:rPr lang="cs-CZ" sz="2400" i="1" dirty="0" smtClean="0"/>
              <a:t>šaman</a:t>
            </a:r>
            <a:r>
              <a:rPr lang="cs-CZ" sz="2400" dirty="0" smtClean="0"/>
              <a:t> pochází z prostředí sibiřských etnik na území ruského impéria. Odvozuje se od turkického jazyka národa </a:t>
            </a:r>
            <a:r>
              <a:rPr lang="cs-CZ" sz="2400" dirty="0" err="1" smtClean="0"/>
              <a:t>Evenků</a:t>
            </a:r>
            <a:r>
              <a:rPr lang="cs-CZ" sz="2400" dirty="0" smtClean="0"/>
              <a:t>, kde má význam </a:t>
            </a:r>
            <a:r>
              <a:rPr lang="cs-CZ" sz="2400" i="1" dirty="0" smtClean="0"/>
              <a:t>vědoucí</a:t>
            </a:r>
            <a:r>
              <a:rPr lang="cs-CZ" sz="2400" dirty="0" smtClean="0"/>
              <a:t>. </a:t>
            </a:r>
          </a:p>
          <a:p>
            <a:pPr marL="0" indent="0" algn="r">
              <a:buNone/>
            </a:pPr>
            <a:r>
              <a:rPr lang="cs-CZ" sz="2400" dirty="0" smtClean="0"/>
              <a:t>I.O. Štampach, </a:t>
            </a:r>
            <a:r>
              <a:rPr lang="cs-CZ" sz="2400" dirty="0" err="1" smtClean="0"/>
              <a:t>Dingir</a:t>
            </a:r>
            <a:r>
              <a:rPr lang="cs-CZ" sz="2400" dirty="0" smtClean="0"/>
              <a:t> 2008/4, str. 120</a:t>
            </a:r>
          </a:p>
          <a:p>
            <a:pPr marL="0" indent="0" algn="r">
              <a:buNone/>
            </a:pPr>
            <a:endParaRPr lang="cs-CZ" sz="2400" dirty="0" smtClean="0"/>
          </a:p>
          <a:p>
            <a:r>
              <a:rPr lang="cs-CZ" dirty="0" smtClean="0"/>
              <a:t>Pojem, který se postupně začal používat na téměř nesouvisející jevy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9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přístupy zkoumání šamanismu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dle </a:t>
            </a:r>
            <a:r>
              <a:rPr lang="cs-CZ" dirty="0" err="1" smtClean="0"/>
              <a:t>F.Bowie</a:t>
            </a:r>
            <a:r>
              <a:rPr lang="cs-CZ" dirty="0" smtClean="0"/>
              <a:t> jsou 4 přístupy zkoumání:</a:t>
            </a:r>
          </a:p>
          <a:p>
            <a:pPr lvl="1"/>
            <a:r>
              <a:rPr lang="cs-CZ" dirty="0" smtClean="0"/>
              <a:t>Termín, co znamená všechno, neznamená nic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Rozšířená podoba původního vědění domorodců</a:t>
            </a:r>
            <a:br>
              <a:rPr lang="cs-CZ" dirty="0" smtClean="0"/>
            </a:br>
            <a:r>
              <a:rPr lang="cs-CZ" sz="1800" dirty="0" smtClean="0"/>
              <a:t>…specifickou součástí šamanismu není inkarnace „duchů“, ale extáze, jež vznikne jeho vystoupení, na nebesa nebo sestoupením do podsvětí…</a:t>
            </a:r>
            <a:r>
              <a:rPr lang="cs-CZ" sz="1800" dirty="0" err="1" smtClean="0"/>
              <a:t>Eliade</a:t>
            </a:r>
            <a:r>
              <a:rPr lang="cs-CZ" sz="1800" dirty="0" smtClean="0"/>
              <a:t> v </a:t>
            </a:r>
            <a:r>
              <a:rPr lang="cs-CZ" sz="1800" dirty="0" err="1" smtClean="0"/>
              <a:t>F.Bowie</a:t>
            </a:r>
            <a:r>
              <a:rPr lang="cs-CZ" sz="1800" dirty="0" smtClean="0"/>
              <a:t>, str. 185  </a:t>
            </a:r>
            <a:endParaRPr lang="cs-CZ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Nejstarší podoba náboženství</a:t>
            </a:r>
          </a:p>
          <a:p>
            <a:pPr marL="1314450" lvl="2" indent="-457200"/>
            <a:r>
              <a:rPr lang="cs-CZ" dirty="0" smtClean="0"/>
              <a:t>Popis šamanů u Keltů, Slovanů…</a:t>
            </a:r>
          </a:p>
          <a:p>
            <a:pPr marL="857250" lvl="2" indent="0">
              <a:buNone/>
            </a:pPr>
            <a:r>
              <a:rPr lang="cs-CZ" sz="1800" dirty="0" smtClean="0"/>
              <a:t>…Šaman, mystická, kněžská a politická postava, která se objevuje v mladém paleolitu a možná už v době, kdy žili neandrtálci… se dá popsat nejen jako odborník na lidskou duši, nýbrž i jako odborník vůbec, jehož posvátné a společenské funkce mohly zahrnovat širokou škálu činností… Halifax v </a:t>
            </a:r>
            <a:r>
              <a:rPr lang="cs-CZ" sz="1800" dirty="0" err="1" smtClean="0"/>
              <a:t>F.Bowie</a:t>
            </a:r>
            <a:r>
              <a:rPr lang="cs-CZ" sz="1800" dirty="0" smtClean="0"/>
              <a:t>, str. 186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7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přístupy zkoumání šamanismu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9888" y="1268760"/>
            <a:ext cx="7921625" cy="4857403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cs-CZ" dirty="0" smtClean="0"/>
              <a:t>Severoartický jev</a:t>
            </a:r>
          </a:p>
          <a:p>
            <a:pPr marL="1314450" lvl="2" indent="-457200"/>
            <a:r>
              <a:rPr lang="cs-CZ" dirty="0" smtClean="0"/>
              <a:t>Původ významu (</a:t>
            </a:r>
            <a:r>
              <a:rPr lang="cs-CZ" dirty="0" err="1" smtClean="0"/>
              <a:t>sibiř</a:t>
            </a:r>
            <a:r>
              <a:rPr lang="cs-CZ" dirty="0" smtClean="0"/>
              <a:t>, </a:t>
            </a:r>
            <a:r>
              <a:rPr lang="cs-CZ" dirty="0" err="1" smtClean="0"/>
              <a:t>skandinávie</a:t>
            </a:r>
            <a:r>
              <a:rPr lang="cs-CZ" dirty="0" smtClean="0"/>
              <a:t>)</a:t>
            </a:r>
          </a:p>
          <a:p>
            <a:pPr marL="857250" lvl="2" indent="0">
              <a:buNone/>
            </a:pPr>
            <a:r>
              <a:rPr lang="cs-CZ" dirty="0" smtClean="0"/>
              <a:t>… Dá </a:t>
            </a:r>
            <a:r>
              <a:rPr lang="cs-CZ" dirty="0"/>
              <a:t>se standardizovat slovo převzaté z nějakého primitivního místního jazyka, např. totem, a používat k popisu podobných jevů u jiných etnik. To však může vést k velkým zmatkům, protože podobnosti mohou být jen povrchní a příslušné jevy natolik rozrůzněné, že výraz ztrácí veškerý </a:t>
            </a:r>
            <a:r>
              <a:rPr lang="cs-CZ" dirty="0" smtClean="0"/>
              <a:t>význam… </a:t>
            </a:r>
            <a:r>
              <a:rPr lang="cs-CZ" dirty="0" err="1" smtClean="0"/>
              <a:t>Evans-Pritchard</a:t>
            </a:r>
            <a:r>
              <a:rPr lang="cs-CZ" dirty="0" smtClean="0"/>
              <a:t> v </a:t>
            </a:r>
            <a:r>
              <a:rPr lang="cs-CZ" dirty="0" err="1" smtClean="0"/>
              <a:t>F.Bowie</a:t>
            </a:r>
            <a:r>
              <a:rPr lang="cs-CZ" dirty="0" smtClean="0"/>
              <a:t>, str. 188 </a:t>
            </a:r>
          </a:p>
          <a:p>
            <a:pPr marL="1314450" lvl="2" indent="-457200"/>
            <a:endParaRPr lang="cs-CZ" dirty="0" smtClean="0"/>
          </a:p>
          <a:p>
            <a:pPr marL="1314450" lvl="2" indent="-457200"/>
            <a:r>
              <a:rPr lang="cs-CZ" dirty="0" smtClean="0"/>
              <a:t>Šaman je pán duchů</a:t>
            </a:r>
          </a:p>
          <a:p>
            <a:pPr marL="1314450" lvl="2" indent="-457200"/>
            <a:r>
              <a:rPr lang="cs-CZ" dirty="0" smtClean="0"/>
              <a:t>Má ve své moci skupinu duchů</a:t>
            </a:r>
          </a:p>
          <a:p>
            <a:pPr marL="1314450" lvl="2" indent="-457200"/>
            <a:r>
              <a:rPr lang="cs-CZ" dirty="0" smtClean="0"/>
              <a:t>Existuje soubor metod a výbavy, jež se dále předávají</a:t>
            </a:r>
          </a:p>
          <a:p>
            <a:pPr marL="1314450" lvl="2" indent="-457200"/>
            <a:r>
              <a:rPr lang="cs-CZ" dirty="0" smtClean="0"/>
              <a:t>Pro šamanskou praxi existuje teoretické zdůvodnění</a:t>
            </a:r>
          </a:p>
          <a:p>
            <a:pPr marL="1314450" lvl="2" indent="-457200"/>
            <a:r>
              <a:rPr lang="cs-CZ" dirty="0" smtClean="0"/>
              <a:t>Šamani zaujímají zvláštní společenské postavení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přístupy zkoumání šamanismu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 startAt="4"/>
            </a:pPr>
            <a:r>
              <a:rPr lang="cs-CZ" dirty="0" smtClean="0"/>
              <a:t>Šaman může být kdokoli</a:t>
            </a:r>
          </a:p>
          <a:p>
            <a:pPr marL="1314450" lvl="2" indent="-457200"/>
            <a:r>
              <a:rPr lang="cs-CZ" dirty="0" smtClean="0"/>
              <a:t>Rys </a:t>
            </a:r>
            <a:r>
              <a:rPr lang="cs-CZ" dirty="0" err="1" smtClean="0"/>
              <a:t>neošamanusmu</a:t>
            </a:r>
            <a:endParaRPr lang="cs-CZ" dirty="0" smtClean="0"/>
          </a:p>
          <a:p>
            <a:pPr marL="1314450" lvl="2" indent="-457200"/>
            <a:r>
              <a:rPr lang="cs-CZ" dirty="0" smtClean="0"/>
              <a:t>Navazuje se na </a:t>
            </a:r>
            <a:r>
              <a:rPr lang="cs-CZ" dirty="0" err="1" smtClean="0"/>
              <a:t>kelty</a:t>
            </a:r>
            <a:r>
              <a:rPr lang="cs-CZ" dirty="0" smtClean="0"/>
              <a:t>, Indiány…</a:t>
            </a:r>
            <a:endParaRPr lang="cs-CZ" dirty="0"/>
          </a:p>
          <a:p>
            <a:pPr marL="1314450" lvl="2" indent="-457200"/>
            <a:r>
              <a:rPr lang="cs-CZ" dirty="0" smtClean="0"/>
              <a:t>V původních etnikách nemohl být šamanem kdokoli, resp. mohl být proti své vůli</a:t>
            </a:r>
          </a:p>
          <a:p>
            <a:pPr marL="1314450" lvl="2" indent="-457200"/>
            <a:r>
              <a:rPr lang="cs-CZ" dirty="0" smtClean="0"/>
              <a:t>Novodobý šaman nemá společenské postavení</a:t>
            </a:r>
          </a:p>
          <a:p>
            <a:pPr marL="1314450" lvl="2" indent="-457200"/>
            <a:r>
              <a:rPr lang="cs-CZ" dirty="0" smtClean="0"/>
              <a:t>Důraz na individualismus</a:t>
            </a:r>
          </a:p>
          <a:p>
            <a:pPr marL="1314450" lvl="2" indent="-457200"/>
            <a:r>
              <a:rPr lang="cs-CZ" dirty="0" smtClean="0"/>
              <a:t>U původních etnik mohl být někdo šamanem po mnoha letech příprav, nyní lze najít kurzy „šamanem snadno a rychle“</a:t>
            </a:r>
          </a:p>
          <a:p>
            <a:pPr marL="1314450" lvl="2" indent="-457200"/>
            <a:r>
              <a:rPr lang="cs-CZ" dirty="0" smtClean="0"/>
              <a:t>Carlos </a:t>
            </a:r>
            <a:r>
              <a:rPr lang="cs-CZ" dirty="0" err="1" smtClean="0"/>
              <a:t>Castaneda</a:t>
            </a:r>
            <a:r>
              <a:rPr lang="cs-CZ" dirty="0" smtClean="0"/>
              <a:t> (1925-1928) – nejspíše fikce.</a:t>
            </a:r>
          </a:p>
          <a:p>
            <a:pPr marL="1314450" lvl="2" indent="-457200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http://www.wanagi.cz	</a:t>
            </a:r>
            <a:r>
              <a:rPr lang="cs-CZ" altLang="cs-CZ" b="1" dirty="0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06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 toho 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dle Vojtíšek Z., str. 249:</a:t>
            </a:r>
          </a:p>
          <a:p>
            <a:pPr marL="0" indent="0">
              <a:buNone/>
            </a:pPr>
            <a:r>
              <a:rPr lang="cs-CZ" sz="2400" i="1" dirty="0" smtClean="0"/>
              <a:t>Jako šamanismus se označuje soubor náboženských praktik, které vycházejí s předpokladu existence světa duší a duchů a schopnosti zvláštního pověřence – šamana – do tohoto světa v </a:t>
            </a:r>
            <a:r>
              <a:rPr lang="cs-CZ" sz="2400" i="1" dirty="0" err="1" smtClean="0"/>
              <a:t>extaktickém</a:t>
            </a:r>
            <a:r>
              <a:rPr lang="cs-CZ" sz="2400" i="1" dirty="0" smtClean="0"/>
              <a:t> stavu proniknou a s těmito bytostmi komunikovat. K vyvolání extáze šaman používá rytmickou hudbu a omamné látky. Šamanismus je znám především ze severní </a:t>
            </a:r>
            <a:r>
              <a:rPr lang="cs-CZ" sz="2400" i="1" dirty="0" err="1" smtClean="0"/>
              <a:t>asie</a:t>
            </a:r>
            <a:r>
              <a:rPr lang="cs-CZ" sz="2400" i="1" dirty="0"/>
              <a:t> </a:t>
            </a:r>
            <a:r>
              <a:rPr lang="cs-CZ" sz="2400" i="1" dirty="0" smtClean="0"/>
              <a:t>a s obou amerických kontinentů.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Tato definice vychází ze současného stavu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http://www.wanagi.cz	</a:t>
            </a:r>
            <a:r>
              <a:rPr lang="cs-CZ" altLang="cs-CZ" b="1" smtClean="0"/>
              <a:t> Indiáni a šamanismus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74088-1B4B-4249-B0A7-90E9A30543F7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3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- přednáška">
  <a:themeElements>
    <a:clrScheme name="šablona - přednášk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 - přednáš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- přednášk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- přednášk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- přednášk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- přednášk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- přednáš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- přednáš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- přednáš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- přednáška</Template>
  <TotalTime>2880</TotalTime>
  <Words>749</Words>
  <Application>Microsoft Office PowerPoint</Application>
  <PresentationFormat>A4 (210 x 297 mm)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šablona - přednáška</vt:lpstr>
      <vt:lpstr>O čem si budem povídat</vt:lpstr>
      <vt:lpstr>Indiáni severní ameriky</vt:lpstr>
      <vt:lpstr>Prezentace aplikace PowerPoint</vt:lpstr>
      <vt:lpstr>religionizita</vt:lpstr>
      <vt:lpstr>Co je to šamanismus</vt:lpstr>
      <vt:lpstr>4 přístupy zkoumání šamanismu</vt:lpstr>
      <vt:lpstr>4 přístupy zkoumání šamanismu</vt:lpstr>
      <vt:lpstr>4 přístupy zkoumání šamanismu</vt:lpstr>
      <vt:lpstr>Jak z toho ven</vt:lpstr>
      <vt:lpstr>Lakotové</vt:lpstr>
      <vt:lpstr>Historie</vt:lpstr>
      <vt:lpstr>Historie</vt:lpstr>
      <vt:lpstr>Jak u nás</vt:lpstr>
      <vt:lpstr>Názor si udělejte sami</vt:lpstr>
      <vt:lpstr>Použitá literatura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Spálený Pavel</dc:creator>
  <cp:lastModifiedBy>Spálený Pavel</cp:lastModifiedBy>
  <cp:revision>34</cp:revision>
  <dcterms:created xsi:type="dcterms:W3CDTF">2015-03-20T20:06:24Z</dcterms:created>
  <dcterms:modified xsi:type="dcterms:W3CDTF">2015-03-22T22:02:42Z</dcterms:modified>
</cp:coreProperties>
</file>